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النمط الفات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النمط المتوسط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07EFA97-9EBF-4FB4-8D6F-9A67BF9CAB44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F8E0E1B-A2DE-4C46-B535-133D2FF1210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858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8E0E1B-A2DE-4C46-B535-133D2FF1210E}" type="slidenum">
              <a:rPr lang="ar-EG" smtClean="0"/>
              <a:t>20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84055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ED38FBE-0150-037E-BC34-3DB87E674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C9B4A5C0-A147-779A-9959-1BFAFE042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633D0DF5-6C6E-789A-BF92-08074E858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A460452-BFB3-56B5-BFA4-B397D0C66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7E9A49E-4928-C8E7-13EA-C55127965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52127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F9E336F-DB1C-3F0A-96CA-75F9A5830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52B2D788-289C-B71C-8EDD-62D8E9BFC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3DD5BEC-8704-18BA-8B7E-6D9A79D5A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D9F0AEB-A28E-5FAD-6E49-131D0E4EC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181498AF-5AA2-8C03-93A8-19A0A92D3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7924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7DE4A902-CF00-02A1-B188-225B384A8E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34A2727B-DBE0-17BB-FBA9-8D45BB667D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E20F1272-BD59-F80C-FE54-DF4EC6ADF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98BD1EC-D4E0-591A-FA62-070138AD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A977E600-5DC1-C16A-89CF-1148BDCB8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4712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C0E0566-BEDD-EE4C-DC2E-5A0F8F130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358C1126-421A-5951-5B25-22883ADA4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389D88D-68DE-6A00-9543-3109F75DD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F9B6EFC-6D45-0F5D-8095-D58AA2CA7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E6464BF-4889-8A39-11EB-28B953252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8857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5FBEEC0-9D81-CDB2-CE66-9C0183CDE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0FF4A7B8-22D5-6B31-0672-A9CFD8D70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316D4804-D543-8CA3-9B4D-C77EE44B4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F41592C-2F49-475D-8617-5DA18ECC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81F6A68-17EC-FA1B-FEA7-9FBBEB72A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8020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6FBA04D-08BD-4888-3EDA-6EC2B1A46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ACCDCE9-DD0D-5E46-5C6C-52C544EBEB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C8BC336F-D068-0027-EAD9-86B854FB7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59FB8D3C-0055-6D8B-F06B-60D398632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89C6F4C-E740-DB0C-421F-DDC742B6F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8D8E9AA4-338A-E220-21B7-85596B0F0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50923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4170606-2AC8-08C2-B6A0-A90FC9624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491C25EF-86D7-64CC-92E8-171EFD8D6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383DB793-2EC9-7862-0FF7-4FB57FD08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21996EFB-4D22-17F2-F601-EF47A6D25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CBA676AC-CEBC-9A42-D220-9C56F8BA0F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5900D4A2-8E30-0587-1202-7B7C80635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B8AA9821-324D-4B35-953E-62559BB3E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56787796-3992-BDE6-2476-5AB242268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91907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AB9E63E-BB22-62CF-7D32-C1AD81AF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7E215DE8-E680-787D-7675-8DD85CD2A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117C8788-2886-BCB2-6C49-E83080F63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AB1AC987-6ACA-4CFC-8346-22F5738E7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69446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E2B2E5A3-128F-A497-5E3D-252F33A9A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58670B93-7627-EB90-78D3-DF1E5FA6B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6F5E5423-FA9C-4165-FCCB-7BC25C331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41673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FFEC286-AADF-E455-3DCE-D431531A7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3D262FE4-2DD9-DB57-E6F8-A0B44D7AD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3F723D06-E22A-7387-98F6-BC5A8E9D5B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A953CEE1-DFFF-290D-1772-DF4B64354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EFFBB078-B23B-1025-FD0F-0C7F1EDB8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2FE7E894-499D-69BE-5C8D-CF7248856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30682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FBD6359-CB85-D1D5-AF62-9D6D6F26F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425EB8C7-CB52-4E4A-C6B4-ABAF203A77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F82B4FE8-B427-5423-A09A-9634C0EDFA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FFF1B363-E3F9-2FF0-99A6-6E3E2BB49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36DD1129-55F1-9F13-5B02-0F27C5736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4230505D-A3AC-8C03-3988-0AB2B4824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1294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56C9F92A-BFC3-DD41-6FD4-A41C0E643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1F82B403-CC6A-3504-2ADF-F02AD0DB9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85FD9C42-8423-8F89-8676-381F95815A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8F5C79-E356-45A3-9070-A3145C864619}" type="datetimeFigureOut">
              <a:rPr lang="ar-EG" smtClean="0"/>
              <a:t>20/11/1447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FA59E787-C4E3-DE1C-46AA-A612C1D660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D44D0369-EBB6-FF1C-4F41-A555EB26C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9F9522-9BA0-413C-937E-9DB1DCDB6B0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6040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تمثال, النحت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9D738731-F3E0-FC97-25D7-1A90A4ADF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" b="254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13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553F3C-4F10-ACC7-AA0F-97BA6E56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6DB7658C-54A9-1EFD-0AE7-29F788C7C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64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241763-9E4D-6ED0-3296-FA9745452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DC2A9860-195E-16CB-4405-2469F1D33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86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233D7B-1AE7-A5CF-233D-C49C9BEBC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لقطة شاشة, الخط, خط يد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0F48779F-A2AD-64C0-A741-A271F2795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2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8762FF-3C0A-B167-D0CD-C14045016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6DD8DE08-E182-9035-C3F0-100E20F95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" b="2426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85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8BAC59-1705-3418-0D74-E408F18C3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F2512558-A8C1-93AD-D6DF-A62FE395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31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5C1A09-C05A-596B-BA9E-038B06F65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لقطة شاشة, خط يد, الخط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0727C6AC-AAA1-5777-35F8-1CD26CBE1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4DA78-3B7A-755E-7732-89228F033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DD4AFAF6-7246-6CCE-7C43-72A0B36AB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81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لقطة شاشة, الخط, خط يد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E0E3F5F0-BEF1-2AC1-F164-1668E1450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4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3E7AF4-0420-3BE1-DD4F-8F7DABF7F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4BEA99A4-5ED1-A2BF-9ED4-7FF75E05A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62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CD28C7-441E-1D97-F016-EADD56E44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A9D25784-EA78-48C3-CE7C-CCC4D12D6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A0C646-22C3-DEDD-36A8-2E3CA1EB1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4" descr="صورة تحتوي على نص, لقطة شاشة, الخط, خط يد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D1CF5A21-DB87-7500-E4CD-40247DB15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57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جدول 1">
            <a:extLst>
              <a:ext uri="{FF2B5EF4-FFF2-40B4-BE49-F238E27FC236}">
                <a16:creationId xmlns:a16="http://schemas.microsoft.com/office/drawing/2014/main" id="{C2041C49-2559-8959-2614-C3939815C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01493"/>
              </p:ext>
            </p:extLst>
          </p:nvPr>
        </p:nvGraphicFramePr>
        <p:xfrm>
          <a:off x="130629" y="130630"/>
          <a:ext cx="11593284" cy="646611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245546">
                  <a:extLst>
                    <a:ext uri="{9D8B030D-6E8A-4147-A177-3AD203B41FA5}">
                      <a16:colId xmlns:a16="http://schemas.microsoft.com/office/drawing/2014/main" val="3769489778"/>
                    </a:ext>
                  </a:extLst>
                </a:gridCol>
                <a:gridCol w="4183113">
                  <a:extLst>
                    <a:ext uri="{9D8B030D-6E8A-4147-A177-3AD203B41FA5}">
                      <a16:colId xmlns:a16="http://schemas.microsoft.com/office/drawing/2014/main" val="3395111821"/>
                    </a:ext>
                  </a:extLst>
                </a:gridCol>
                <a:gridCol w="4164625">
                  <a:extLst>
                    <a:ext uri="{9D8B030D-6E8A-4147-A177-3AD203B41FA5}">
                      <a16:colId xmlns:a16="http://schemas.microsoft.com/office/drawing/2014/main" val="1956332477"/>
                    </a:ext>
                  </a:extLst>
                </a:gridCol>
              </a:tblGrid>
              <a:tr h="1373978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Y" sz="2500" kern="1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المعاملات المدنية</a:t>
                      </a:r>
                      <a:endParaRPr lang="en-US" sz="2500" kern="10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25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المعاملات التجارية</a:t>
                      </a:r>
                      <a:endParaRPr lang="en-US" sz="25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541087618"/>
                  </a:ext>
                </a:extLst>
              </a:tr>
              <a:tr h="191668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طرق اثبات التصرفات القانونية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مثال العقود (دين)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900" b="1" kern="100">
                          <a:effectLst/>
                        </a:rPr>
                        <a:t> </a:t>
                      </a:r>
                      <a:endParaRPr lang="en-US" sz="1900" b="1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المعاملات التي تزيد قيمتها عن 500 ل.س  او غير محددة القيمة   يجب اثباتها بالكتابة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المعاملات التي تعادل او تقل عن 500 ل.س يجوز اثباتها بجميع طرق الاثبات  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المعاملات يمكن اثباتها بجميع طرق الاثبات مهما كانت قيمتها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-ليس مطلق (عقد الشركة)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2159293040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الفائدة القانونية عند التاخر عن الوفاء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دين مدني 4%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دين تجاري 5%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3622996866"/>
                  </a:ext>
                </a:extLst>
              </a:tr>
              <a:tr h="991742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تضامن المدينين 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900" b="1" kern="100">
                          <a:effectLst/>
                        </a:rPr>
                        <a:t> </a:t>
                      </a:r>
                      <a:endParaRPr lang="en-US" sz="1900" b="1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المدينون ليسوا متضامنين   ما لم يتفق على غير ذلك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المدينون متضامنون 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4232591584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توقف عن دفع الديون 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GB" sz="1900" b="1" kern="100" dirty="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r>
                        <a:rPr lang="ar-SA" sz="1900" b="1" kern="100" dirty="0">
                          <a:effectLst/>
                          <a:highlight>
                            <a:srgbClr val="00FF00"/>
                          </a:highlight>
                        </a:rPr>
                        <a:t>الاعسار</a:t>
                      </a:r>
                      <a:endParaRPr lang="en-US" sz="1900" b="1" kern="100" dirty="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 dirty="0">
                          <a:effectLst/>
                          <a:highlight>
                            <a:srgbClr val="00FFFF"/>
                          </a:highlight>
                        </a:rPr>
                        <a:t>نظام </a:t>
                      </a:r>
                      <a:r>
                        <a:rPr lang="ar-EG" sz="1900" b="1" kern="100">
                          <a:effectLst/>
                          <a:highlight>
                            <a:srgbClr val="00FFFF"/>
                          </a:highlight>
                        </a:rPr>
                        <a:t>الافلاس</a:t>
                      </a:r>
                      <a:endParaRPr lang="en-US" sz="1900" b="1" kern="100" dirty="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439700588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مهلة الوفاء القانونية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يستطيع القاضي ان يمنح المدين مهلة 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لا يستطيع القاضي ذلك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1571581792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التنفيذ على المال المرهون 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يجب الحصول على حكم من القاضي 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FF"/>
                          </a:highlight>
                        </a:rPr>
                        <a:t>يراجع دائرة التنفيذ _ تبلغ المدين_ تنتظر 8 ايام </a:t>
                      </a:r>
                      <a:endParaRPr lang="en-US" sz="1900" b="1" kern="10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802372706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التقادم </a:t>
                      </a:r>
                      <a:endParaRPr lang="en-US" sz="1900" b="1" kern="10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>
                          <a:effectLst/>
                          <a:highlight>
                            <a:srgbClr val="00FF00"/>
                          </a:highlight>
                        </a:rPr>
                        <a:t>15 سنة</a:t>
                      </a:r>
                      <a:endParaRPr lang="en-US" sz="1900" b="1" kern="100"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r-SA" sz="1900" b="1" kern="100" dirty="0">
                          <a:effectLst/>
                          <a:highlight>
                            <a:srgbClr val="00FFFF"/>
                          </a:highlight>
                        </a:rPr>
                        <a:t>10 سنة</a:t>
                      </a:r>
                      <a:endParaRPr lang="en-US" sz="1900" b="1" kern="100" dirty="0">
                        <a:effectLst/>
                        <a:highlight>
                          <a:srgbClr val="00FFFF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421" marR="30421" marT="0" marB="0"/>
                </a:tc>
                <a:extLst>
                  <a:ext uri="{0D108BD9-81ED-4DB2-BD59-A6C34878D82A}">
                    <a16:rowId xmlns:a16="http://schemas.microsoft.com/office/drawing/2014/main" val="3562495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646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لقطة شاشة, الخط, خط يد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C6BFB32C-3484-5148-B39F-A85CF478B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" b="1398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6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4A83BD-CD76-D9F7-D8E6-8EEE65F24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099C37E6-6A03-BC8A-AF86-C74486DB5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3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41E330-8BE0-4C6A-8718-2477FD0A3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خط يد, الخط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46A374C1-3419-CF29-E546-01B19615C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0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06412F-FBF7-004F-F732-48831CBE2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تلبيس, لقطة شاشة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B3A0F257-B85D-8F4A-A659-9065375AE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457200"/>
            <a:ext cx="105664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1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8E1122-BD40-C3B7-B9A9-BDF7E82F3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تلبيس, الأحذية, خط يد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4C76BFE3-FDCA-EC80-5FF1-D59FF0CC8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04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94149F-6A6A-4EE2-D7F5-FD87A8C35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تلبيس, الأحذية, بنطلون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E42F580B-71EA-D06D-EFDC-785932585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99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00B1F1-8DF2-D06F-EAC7-1DDCD118D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صورة 2" descr="صورة تحتوي على نص, تلبيس&#10;&#10;قد يكون المحتوى المعد بواسطة الذكاء الاصطناعي غير صحيح.">
            <a:extLst>
              <a:ext uri="{FF2B5EF4-FFF2-40B4-BE49-F238E27FC236}">
                <a16:creationId xmlns:a16="http://schemas.microsoft.com/office/drawing/2014/main" id="{C692A3F1-2EF9-B811-3EC3-0316283AC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" r="1" b="1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55233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140</Words>
  <Application>Microsoft Office PowerPoint</Application>
  <PresentationFormat>شاشة عريضة</PresentationFormat>
  <Paragraphs>33</Paragraphs>
  <Slides>20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Rama Jasem</dc:creator>
  <cp:lastModifiedBy>Rama Jasem</cp:lastModifiedBy>
  <cp:revision>3</cp:revision>
  <dcterms:created xsi:type="dcterms:W3CDTF">2025-02-26T12:13:33Z</dcterms:created>
  <dcterms:modified xsi:type="dcterms:W3CDTF">2026-05-06T06:55:28Z</dcterms:modified>
</cp:coreProperties>
</file>